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3.jpeg" ContentType="image/jpeg"/>
  <Override PartName="/ppt/media/image6.wmf" ContentType="image/x-wmf"/>
  <Override PartName="/ppt/media/image5.wmf" ContentType="image/x-wmf"/>
  <Override PartName="/ppt/media/image4.wmf" ContentType="image/x-wmf"/>
  <Override PartName="/ppt/media/image1.wmf" ContentType="image/x-wmf"/>
  <Override PartName="/ppt/media/image2.wmf" ContentType="image/x-wmf"/>
  <Override PartName="/ppt/media/image7.wmf" ContentType="image/x-wmf"/>
  <Override PartName="/ppt/media/image8.wmf" ContentType="image/x-wmf"/>
  <Override PartName="/ppt/media/image9.wmf" ContentType="image/x-wmf"/>
  <Override PartName="/ppt/media/image16.jpeg" ContentType="image/jpeg"/>
  <Override PartName="/ppt/media/image18.wmf" ContentType="image/x-wmf"/>
  <Override PartName="/ppt/media/image17.wmf" ContentType="image/x-wmf"/>
  <Override PartName="/ppt/media/image13.wmf" ContentType="image/x-wmf"/>
  <Override PartName="/ppt/media/image15.wmf" ContentType="image/x-wmf"/>
  <Override PartName="/ppt/media/image10.wmf" ContentType="image/x-wmf"/>
  <Override PartName="/ppt/media/image11.wmf" ContentType="image/x-wmf"/>
  <Override PartName="/ppt/media/image12.wmf" ContentType="image/x-wmf"/>
  <Override PartName="/ppt/media/image14.wmf" ContentType="image/x-wmf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C609434-595F-4028-98DD-B5B7F637B47F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BEAE4DD-0D74-427A-91BB-A020BAD43D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image" Target="../media/image4.wmf"/><Relationship Id="rId6" Type="http://schemas.openxmlformats.org/officeDocument/2006/relationships/image" Target="../media/image5.wmf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image" Target="../media/image16.jpeg"/><Relationship Id="rId5" Type="http://schemas.openxmlformats.org/officeDocument/2006/relationships/image" Target="../media/image17.wmf"/><Relationship Id="rId6" Type="http://schemas.openxmlformats.org/officeDocument/2006/relationships/image" Target="../media/image18.wmf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pic>
        <p:nvPicPr>
          <p:cNvPr id="3" name="Picture 8" descr=""/>
          <p:cNvPicPr/>
          <p:nvPr/>
        </p:nvPicPr>
        <p:blipFill>
          <a:blip r:embed="rId4"/>
          <a:srcRect l="0" t="25018" r="0" b="4170"/>
          <a:stretch/>
        </p:blipFill>
        <p:spPr>
          <a:xfrm>
            <a:off x="360" y="1236600"/>
            <a:ext cx="12187080" cy="2190600"/>
          </a:xfrm>
          <a:prstGeom prst="rect">
            <a:avLst/>
          </a:prstGeom>
          <a:ln>
            <a:noFill/>
          </a:ln>
        </p:spPr>
      </p:pic>
      <p:sp>
        <p:nvSpPr>
          <p:cNvPr id="4" name="Line 2"/>
          <p:cNvSpPr/>
          <p:nvPr/>
        </p:nvSpPr>
        <p:spPr>
          <a:xfrm>
            <a:off x="360" y="3429000"/>
            <a:ext cx="12188520" cy="360"/>
          </a:xfrm>
          <a:prstGeom prst="line">
            <a:avLst/>
          </a:prstGeom>
          <a:ln w="28800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Picture 7" descr=""/>
          <p:cNvPicPr/>
          <p:nvPr/>
        </p:nvPicPr>
        <p:blipFill>
          <a:blip r:embed="rId5"/>
          <a:stretch/>
        </p:blipFill>
        <p:spPr>
          <a:xfrm>
            <a:off x="305640" y="320040"/>
            <a:ext cx="2518560" cy="703800"/>
          </a:xfrm>
          <a:prstGeom prst="rect">
            <a:avLst/>
          </a:prstGeom>
          <a:ln>
            <a:noFill/>
          </a:ln>
        </p:spPr>
      </p:pic>
      <p:pic>
        <p:nvPicPr>
          <p:cNvPr id="6" name="Picture 9" descr=""/>
          <p:cNvPicPr/>
          <p:nvPr/>
        </p:nvPicPr>
        <p:blipFill>
          <a:blip r:embed="rId6"/>
          <a:stretch/>
        </p:blipFill>
        <p:spPr>
          <a:xfrm>
            <a:off x="10802520" y="462240"/>
            <a:ext cx="946080" cy="15300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47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88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0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171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"/>
          <p:cNvSpPr/>
          <p:nvPr/>
        </p:nvSpPr>
        <p:spPr>
          <a:xfrm>
            <a:off x="6094080" y="6456240"/>
            <a:ext cx="36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Picture 14" descr=""/>
          <p:cNvPicPr/>
          <p:nvPr/>
        </p:nvPicPr>
        <p:blipFill>
          <a:blip r:embed="rId2"/>
          <a:stretch/>
        </p:blipFill>
        <p:spPr>
          <a:xfrm>
            <a:off x="10945080" y="6458400"/>
            <a:ext cx="813600" cy="131400"/>
          </a:xfrm>
          <a:prstGeom prst="rect">
            <a:avLst/>
          </a:prstGeom>
          <a:ln>
            <a:noFill/>
          </a:ln>
        </p:spPr>
      </p:pic>
      <p:pic>
        <p:nvPicPr>
          <p:cNvPr id="212" name="Picture 6" descr=""/>
          <p:cNvPicPr/>
          <p:nvPr/>
        </p:nvPicPr>
        <p:blipFill>
          <a:blip r:embed="rId3"/>
          <a:stretch/>
        </p:blipFill>
        <p:spPr>
          <a:xfrm>
            <a:off x="352080" y="6302880"/>
            <a:ext cx="1078920" cy="437400"/>
          </a:xfrm>
          <a:prstGeom prst="rect">
            <a:avLst/>
          </a:prstGeom>
          <a:ln>
            <a:noFill/>
          </a:ln>
        </p:spPr>
      </p:pic>
      <p:pic>
        <p:nvPicPr>
          <p:cNvPr id="213" name="Picture 4" descr=""/>
          <p:cNvPicPr/>
          <p:nvPr/>
        </p:nvPicPr>
        <p:blipFill>
          <a:blip r:embed="rId4"/>
          <a:srcRect l="0" t="16154" r="0" b="7453"/>
          <a:stretch/>
        </p:blipFill>
        <p:spPr>
          <a:xfrm>
            <a:off x="360" y="1231920"/>
            <a:ext cx="12187080" cy="2195280"/>
          </a:xfrm>
          <a:prstGeom prst="rect">
            <a:avLst/>
          </a:prstGeom>
          <a:ln>
            <a:noFill/>
          </a:ln>
        </p:spPr>
      </p:pic>
      <p:sp>
        <p:nvSpPr>
          <p:cNvPr id="214" name="Line 2"/>
          <p:cNvSpPr/>
          <p:nvPr/>
        </p:nvSpPr>
        <p:spPr>
          <a:xfrm>
            <a:off x="360" y="3429000"/>
            <a:ext cx="12188520" cy="360"/>
          </a:xfrm>
          <a:prstGeom prst="line">
            <a:avLst/>
          </a:prstGeom>
          <a:ln w="28800">
            <a:solidFill>
              <a:schemeClr val="accent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Picture 7" descr=""/>
          <p:cNvPicPr/>
          <p:nvPr/>
        </p:nvPicPr>
        <p:blipFill>
          <a:blip r:embed="rId5"/>
          <a:stretch/>
        </p:blipFill>
        <p:spPr>
          <a:xfrm>
            <a:off x="305640" y="320040"/>
            <a:ext cx="2518560" cy="703800"/>
          </a:xfrm>
          <a:prstGeom prst="rect">
            <a:avLst/>
          </a:prstGeom>
          <a:ln>
            <a:noFill/>
          </a:ln>
        </p:spPr>
      </p:pic>
      <p:pic>
        <p:nvPicPr>
          <p:cNvPr id="216" name="Picture 9" descr=""/>
          <p:cNvPicPr/>
          <p:nvPr/>
        </p:nvPicPr>
        <p:blipFill>
          <a:blip r:embed="rId6"/>
          <a:stretch/>
        </p:blipFill>
        <p:spPr>
          <a:xfrm>
            <a:off x="10802520" y="462240"/>
            <a:ext cx="946080" cy="153000"/>
          </a:xfrm>
          <a:prstGeom prst="rect">
            <a:avLst/>
          </a:prstGeom>
          <a:ln>
            <a:noFill/>
          </a:ln>
        </p:spPr>
      </p:pic>
      <p:sp>
        <p:nvSpPr>
          <p:cNvPr id="217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cfconventions.org/" TargetMode="External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user.cscs.ch/computing/visualisation/paraview/" TargetMode="External"/><Relationship Id="rId2" Type="http://schemas.openxmlformats.org/officeDocument/2006/relationships/hyperlink" Target="https://www.paraview.org/gallery" TargetMode="External"/><Relationship Id="rId3" Type="http://schemas.openxmlformats.org/officeDocument/2006/relationships/hyperlink" Target="https://user.cscs.ch/computing/visualisation/visit/" TargetMode="External"/><Relationship Id="rId4" Type="http://schemas.openxmlformats.org/officeDocument/2006/relationships/hyperlink" Target="https://wci.llnl.gov/simulation/computer-codes/visit/gallery" TargetMode="External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31280" y="3429000"/>
            <a:ext cx="11323800" cy="10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404040"/>
                </a:solidFill>
                <a:latin typeface="Arial"/>
                <a:ea typeface="Tahoma"/>
              </a:rPr>
              <a:t>Scientific Visualization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31280" y="4508640"/>
            <a:ext cx="11323800" cy="21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0000" bIns="0"/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Tahoma"/>
              </a:rPr>
              <a:t>User Lab Day 2018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Tahoma"/>
              </a:rPr>
              <a:t>Jean M. Favre, CSCS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Tahoma"/>
              </a:rPr>
              <a:t>September 11</a:t>
            </a:r>
            <a:r>
              <a:rPr b="0" lang="en-US" sz="1800" spc="-1" strike="noStrike" baseline="30000">
                <a:solidFill>
                  <a:srgbClr val="808080"/>
                </a:solidFill>
                <a:latin typeface="Arial"/>
                <a:ea typeface="Tahoma"/>
              </a:rPr>
              <a:t>th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Tahoma"/>
              </a:rPr>
              <a:t> 2018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Scenarios of usage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43164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advocate the use of python scripts for all visualization activities, for desktop or parallel client-server runs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Reproducibility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Sharing – re-using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Automation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Fine-tuning for more effective resource allocation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modules: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import numpy as np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…… and more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Python-driven scripting for ParaView and VisIt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applications can save their state in Python.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covers 100% of the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usage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covers 80-90% of the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advanced usage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17"/>
              </a:spcBef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contribution is often to augment python scripts with missing functionality.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New: ParaView for the multi-core partition!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Huge improvements have been made for software rendering using Mesa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LLVM</a:t>
            </a:r>
            <a:endParaRPr b="0" lang="en-US" sz="24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LLVM Core libraries provide a modern source- and target-independent </a:t>
            </a: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optimizer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, along with code generation support for many popular CPUs”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compile Mesa with an LLVM backend for multi-core support and to fully utilize the modern instruction sets of Intel® SSE4, AVX, AVX2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Headless rendering, GPU-accelerated or LLVM-OSMesa rendering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Definitions to help your understanding: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Headless rendering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 the server side, ParaView does not need to open a graphics window to do its rendering. No need for an X-server running on the compute nodes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17"/>
              </a:spcBef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GPU-accelerated rendering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OpenGL on NVIDIA hardware with EGL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417"/>
              </a:spcBef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OSMesa rendering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off-screen Mesa on the multi-core CPU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Resource allocation will differ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GPU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#SBATCH –constraint=gpu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module load ParaView/5.5.2-CrayGNU-18.08-</a:t>
            </a:r>
            <a:r>
              <a:rPr b="0" lang="en-US" sz="2200" spc="-1" strike="noStrike">
                <a:solidFill>
                  <a:srgbClr val="ce181e"/>
                </a:solidFill>
                <a:latin typeface="Arial"/>
                <a:ea typeface="DejaVu Sans"/>
              </a:rPr>
              <a:t>EGL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Without GPU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#SBTACH –constraint=mc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#SBATCH --cpus-per-task=72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#SBATCH --ntasks-per-core=2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 Can use high-memory nodes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#SBATCH –mem=122G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module load ParaView/5.5.2-CrayGNU-18.08-</a:t>
            </a:r>
            <a:r>
              <a:rPr b="0" lang="en-US" sz="2200" spc="-1" strike="noStrike">
                <a:solidFill>
                  <a:srgbClr val="ce181e"/>
                </a:solidFill>
                <a:latin typeface="Arial"/>
                <a:ea typeface="DejaVu Sans"/>
              </a:rPr>
              <a:t>OSMesa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Resource allocation is automatic if using the documented procedures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With VisIt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Choose host=daint to connect to the login node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Select a file to open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Choose the allocation needed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VisIt server process creates an executable submitted to srun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Connection takes place and more files can be opened with the existing session.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With ParaView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First, Open a connection with a resource allocation request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Connection takes place when resource is allocated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One or more files can be opened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Remote connection with python clients (VisIt)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31280" y="1087560"/>
            <a:ext cx="11638800" cy="5138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With VisIt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from visit import *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Launch()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args = ("-sshtunneling", "-np", "24", "-nn", "1", "-l", "srun", "-dir", "/apps/daint/UES/jenkins/6.0.UP04/mc/easybuild/software/Visit/2.13.0-CrayGNU-17.08", "-t", "00:05:00", "-la", "--cpu_bind=sockets -C mc -p debug")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host = "daint101.login.cscs.ch"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OpenComputeEngine(host, args)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OpenGUI()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Remote connection with python clients (ParaView)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First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 Step, put the client in waiting mode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from paraview.simple import *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ReverseConnect(“1100”)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&gt;&gt;&gt; Connection (csrc://hostname:1100)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(use your own id instead of, my private id (1100)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Second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 Step, execute the remote script creating the SLURM job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ssh -l jfavre -R 1100:localhost:1100 daint103.login.cscs.ch "/apps/daint/UES/ParaView/rc-submit-pvserver.sh pvserver 00:19:59 1 3 1100 daint103.login.cscs.ch GNU-5.5 debug; sleep 180"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Remote connection with python clients (ParaView)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Testing from your client: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Sphere()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pid = ProcessIdScalars()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Show()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Render()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06" name="TextShape 4"/>
          <p:cNvSpPr txBox="1"/>
          <p:nvPr/>
        </p:nvSpPr>
        <p:spPr>
          <a:xfrm>
            <a:off x="438120" y="1097280"/>
            <a:ext cx="5414040" cy="512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Temporary FileName is : /tmp/tmp.ZqTUSq2MsD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#!/bin/bash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--job-name=pvserver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--nodes=1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--ntasks-per-node=3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--ntasks=3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--time=00:19:59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--partition=debug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#SBATCH --constraint=gpu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module load daint-gpu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module load ParaView/5.5.1-CrayGNU-17.08-EGL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srun -n 3 -N 1 --cpu_bind=sockets pvserver -rc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-ch=daint103.login.cscs.ch -sp=1100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Submitted batch job 9565038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Once connected to a remote session...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With VisIt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With ParaView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6002280" y="1738440"/>
            <a:ext cx="2941200" cy="49993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9027720" y="1713600"/>
            <a:ext cx="3015720" cy="502416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320400" y="1604520"/>
            <a:ext cx="4180680" cy="462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Outline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Recommendations about which file formats to use for 3D visualization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Overview of the three most important Scientific Visualization Applications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ParaView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VisIt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VMD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Usage scenarios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Desktop usage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Client-server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Batch-mode, server-side execution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Listening to your wishes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840600" y="1087560"/>
            <a:ext cx="4705920" cy="513864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From raw data to interactive visualization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Simply loading the raw data results in in an image with little appeal.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624960" y="1087560"/>
            <a:ext cx="5137200" cy="513864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Increased perception with tricks and advanced rendering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430920" y="1516320"/>
            <a:ext cx="5524920" cy="4280760"/>
          </a:xfrm>
          <a:prstGeom prst="rect">
            <a:avLst/>
          </a:prstGeom>
          <a:ln>
            <a:noFill/>
          </a:ln>
        </p:spPr>
      </p:pic>
      <p:sp>
        <p:nvSpPr>
          <p:cNvPr id="321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Benchmarking of Point Cloud Processing and Rendering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430920" y="907560"/>
            <a:ext cx="7161840" cy="531864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7770240" y="1087560"/>
            <a:ext cx="398916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 as a debugging tool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process that has lasted several months during multiple versions of the code development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430920" y="1519560"/>
            <a:ext cx="7650000" cy="430308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>
            <a:off x="8227080" y="1087560"/>
            <a:ext cx="353196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simple, small dataset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confusing to see in 3D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Enhancing the traditional displays…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Work in progress...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rcRect l="15337" t="7778" r="0" b="0"/>
          <a:stretch/>
        </p:blipFill>
        <p:spPr>
          <a:xfrm>
            <a:off x="1279800" y="1188720"/>
            <a:ext cx="5048640" cy="495828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bug in the viz application was only discovered when testing with Very large data (near a billion cell)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found the bug, developed a patch, installed the patch on Piz Daint, contributed the patch to the open-source dev tree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624960" y="1087560"/>
            <a:ext cx="5137200" cy="513864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Mixing molecular rendering with traditional structured grid rendering called for a custom viz mini-app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624960" y="1087560"/>
            <a:ext cx="5137200" cy="513864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Enhancing 3D perception...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Motivational Examples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rcRect l="36832" t="0" r="38303" b="0"/>
          <a:stretch/>
        </p:blipFill>
        <p:spPr>
          <a:xfrm>
            <a:off x="914400" y="907560"/>
            <a:ext cx="2374920" cy="538812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3858120" y="1828800"/>
            <a:ext cx="8349840" cy="475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Soon available on Piz Daint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31280" y="1087560"/>
            <a:ext cx="944064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"/>
          <p:cNvSpPr/>
          <p:nvPr/>
        </p:nvSpPr>
        <p:spPr>
          <a:xfrm>
            <a:off x="1096920" y="1087560"/>
            <a:ext cx="8032680" cy="25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ParaView v5.5 with OSMesa for the MC partition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ParaView v5.6 for the GPU and MC partitions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Scientific Visualization and I/O libraries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two topics are closely linked.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Samuel Omlin has introduced the topic of parallel I/O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 will follow with issues related to Scientific Visualization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Summary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312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great deal of experience has been collected on advanced and efficient use of data (file) storage to 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enable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accelerate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I/O for Visualization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Likewise, daily practice with a few Visualization applications gives us an added advantage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Advanced scripting knowledge is available to make the best of the tools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Nearly fully-automatized client-server  connections to viz tools (ParaView and VisIt) are offered as a service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6234480" y="1087560"/>
            <a:ext cx="55249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Consult with us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are here to assist you.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vis-rt@cscs.ch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31280" y="3429000"/>
            <a:ext cx="11323800" cy="10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Custom file formats for Visualization?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Whenever possible, we recommend to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use custom file formats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Why so?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takes a considerable effort to make plugins for Visualization Applications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Portability across platforms would be an issue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Making the I/O parallel is non-trivial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will most-often have to compile from source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Standard file formats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three Scientific Visualization applications, ParaView, VisIt and VMD support several hundreds of file formats.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any one of the adopted file formats: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task is to always have the most recent versions of the apps, finely-tuned for Piz Daint so that you can view the I/O problem as „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Problem solved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community is large. Bug reports and bug fixes are common.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web is full of resources, mailing lists, forums,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task is to guide you to select the best file formats for writing and reading your simulation data.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Libraries and Conventions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Beware of the difference between using a library, and using an adopted  convention.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Said in other words: „Simply using HDF5 or NetCDF does not guarantee the Viz Applications will be able to read the data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out-of-the-box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Conventions, such as the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CF convention for Climate Data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would be the right choice.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XDMF to give the semantics of the data organization is one way to get access to HDF5 data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 both of these cases, we are here to help you and guide you in making the right decisions.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Noto Sans CJK SC Regular"/>
              </a:rPr>
              <a:t>Overview of three Scientific Visualization Applications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ParaView and VisIt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31280" y="1087560"/>
            <a:ext cx="113238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Similar paradigms of use: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Desktop, client-server (parallel) and batch-only(parallel) execution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Python-driven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supported file formats in common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a60b16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Documentation: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https://user.cscs.ch/computing/visualisation/paraview/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Gallery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https://user.cscs.ch/computing/visualisation/visit/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Gallery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31280" y="46080"/>
            <a:ext cx="1132380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72000" anchor="b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404040"/>
                </a:solidFill>
                <a:latin typeface="Arial"/>
                <a:ea typeface="DejaVu Sans"/>
              </a:rPr>
              <a:t>VMD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31280" y="1087560"/>
            <a:ext cx="486900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0" bIns="45000"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Users of CP2K, Quantum Espresso, LAMMPS, GROMACS, VASP, NAMD, NWChem, Amber, can take advantage of an optimized installation of VMD on daint.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Runs on compute nodes with GPU acceleration, in batch mode, or inside a remote VNC desktop.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https://user.cscs.ch/computing/visualisation/vmd/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5484600" y="817920"/>
            <a:ext cx="6649560" cy="519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07a"/>
      </a:dk2>
      <a:lt2>
        <a:srgbClr val="e2001a"/>
      </a:lt2>
      <a:accent1>
        <a:srgbClr val="72791c"/>
      </a:accent1>
      <a:accent2>
        <a:srgbClr val="007a96"/>
      </a:accent2>
      <a:accent3>
        <a:srgbClr val="974806"/>
      </a:accent3>
      <a:accent4>
        <a:srgbClr val="800080"/>
      </a:accent4>
      <a:accent5>
        <a:srgbClr val="a78720"/>
      </a:accent5>
      <a:accent6>
        <a:srgbClr val="a60b16"/>
      </a:accent6>
      <a:hlink>
        <a:srgbClr val="a60b16"/>
      </a:hlink>
      <a:folHlink>
        <a:srgbClr val="a60b1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CSCS PowerPoint Template 16to9 2015</Template>
  <TotalTime>326</TotalTime>
  <Application>LibreOffice/6.0.3.2$Linux_X86_64 LibreOffice_project/00m0$Build-2</Application>
  <Words>46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2016-03-11T12:51:25Z</dcterms:created>
  <dc:creator>Windows User</dc:creator>
  <dc:description/>
  <dc:language>en-US</dc:language>
  <cp:lastModifiedBy/>
  <dcterms:modified xsi:type="dcterms:W3CDTF">2018-09-10T11:25:09Z</dcterms:modified>
  <cp:revision>43</cp:revision>
  <dc:subject/>
  <dc:title>ParaView Client-Server on Monte Leone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